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1"/>
  </p:notesMasterIdLst>
  <p:sldIdLst>
    <p:sldId id="256" r:id="rId2"/>
    <p:sldId id="257" r:id="rId3"/>
    <p:sldId id="258" r:id="rId4"/>
    <p:sldId id="260" r:id="rId5"/>
    <p:sldId id="261" r:id="rId6"/>
    <p:sldId id="272" r:id="rId7"/>
    <p:sldId id="273" r:id="rId8"/>
    <p:sldId id="269" r:id="rId9"/>
    <p:sldId id="271"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acGurn, Amanda (CDC/OID/NCEZID)" initials="MA(" lastIdx="3" clrIdx="2">
    <p:extLst>
      <p:ext uri="{19B8F6BF-5375-455C-9EA6-DF929625EA0E}">
        <p15:presenceInfo xmlns:p15="http://schemas.microsoft.com/office/powerpoint/2012/main" userId="S-1-5-21-1207783550-2075000910-922709458-347041" providerId="AD"/>
      </p:ext>
    </p:extLst>
  </p:cmAuthor>
  <p:cmAuthor id="8" name="Cohen, Nicole (Nicky) (CDC/OID/NCEZID)" initials="NC" lastIdx="11" clrIdx="3">
    <p:extLst>
      <p:ext uri="{19B8F6BF-5375-455C-9EA6-DF929625EA0E}">
        <p15:presenceInfo xmlns:p15="http://schemas.microsoft.com/office/powerpoint/2012/main" userId="Cohen, Nicole (Nicky) (CDC/OID/NCEZID)" providerId="None"/>
      </p:ext>
    </p:extLst>
  </p:cmAuthor>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84489" autoAdjust="0"/>
  </p:normalViewPr>
  <p:slideViewPr>
    <p:cSldViewPr snapToGrid="0">
      <p:cViewPr varScale="1">
        <p:scale>
          <a:sx n="84" d="100"/>
          <a:sy n="84" d="100"/>
        </p:scale>
        <p:origin x="102"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3/7/2019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short presentation provides a quick overview of the global guidance out there, and we’ll share some similarities between maritime work and the work at the ground crossings and airports—and then some differences.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this is simply</a:t>
            </a:r>
            <a:r>
              <a:rPr lang="en-US" baseline="0" dirty="0" smtClean="0"/>
              <a:t> a presentation on the global guidance that IMO and IHR offers, we want to address 4 simple questions, shown in this slide (read the questions).</a:t>
            </a:r>
          </a:p>
          <a:p>
            <a:endParaRPr lang="en-US" baseline="0" dirty="0" smtClean="0"/>
          </a:p>
          <a:p>
            <a:r>
              <a:rPr lang="en-US" baseline="0" dirty="0" smtClean="0"/>
              <a:t>This presentation—and this entire MTP curriculum—is focused on turning the theoretical into the practical, so it is very important that you understand how this applies to you in your POE, particularly those of you from ports.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21125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smtClean="0">
                <a:solidFill>
                  <a:schemeClr val="tx1"/>
                </a:solidFill>
                <a:latin typeface="+mn-lt"/>
                <a:ea typeface="+mn-ea"/>
                <a:cs typeface="+mn-cs"/>
              </a:rPr>
              <a:t>International shipping transports more than 80 per cent of global trade to peoples and communities all over the world. The world relies on a safe, secure and efficient international shipping industry – and this is provided by the regulatory framework developed and maintained by IMO,</a:t>
            </a:r>
            <a:r>
              <a:rPr lang="en-US" sz="1200" kern="1200" baseline="0" dirty="0" smtClean="0">
                <a:solidFill>
                  <a:schemeClr val="tx1"/>
                </a:solidFill>
                <a:latin typeface="+mn-lt"/>
                <a:ea typeface="+mn-ea"/>
                <a:cs typeface="+mn-cs"/>
              </a:rPr>
              <a:t> a UN-specialized agency for global guidance in international shipping.</a:t>
            </a:r>
            <a:endParaRPr lang="en-US" sz="1200" kern="1200" dirty="0" smtClean="0">
              <a:solidFill>
                <a:schemeClr val="tx1"/>
              </a:solidFill>
              <a:latin typeface="+mn-lt"/>
              <a:ea typeface="+mn-ea"/>
              <a:cs typeface="+mn-cs"/>
            </a:endParaRPr>
          </a:p>
          <a:p>
            <a:pPr marL="0" indent="0">
              <a:buFont typeface="Arial" panose="020B0604020202020204" pitchFamily="34" charset="0"/>
              <a:buNone/>
            </a:pPr>
            <a:endParaRPr lang="en-US" sz="1200" kern="1200" dirty="0" smtClean="0">
              <a:solidFill>
                <a:schemeClr val="tx1"/>
              </a:solidFill>
              <a:latin typeface="+mn-lt"/>
              <a:ea typeface="+mn-ea"/>
              <a:cs typeface="+mn-cs"/>
            </a:endParaRPr>
          </a:p>
          <a:p>
            <a:pPr marL="0" indent="0">
              <a:buFont typeface="Arial" panose="020B0604020202020204" pitchFamily="34" charset="0"/>
              <a:buNone/>
            </a:pPr>
            <a:r>
              <a:rPr lang="en-US" sz="1200" kern="1200" dirty="0" smtClean="0">
                <a:solidFill>
                  <a:schemeClr val="tx1"/>
                </a:solidFill>
                <a:latin typeface="+mn-lt"/>
                <a:ea typeface="+mn-ea"/>
                <a:cs typeface="+mn-cs"/>
              </a:rPr>
              <a:t>IMO measures cover all aspects of international shipping – including ship design, construction, equipment, manning, safety, operation and disposal – to ensure that this vital sector for remains safe, environmentally sound, energy efficient and secure.</a:t>
            </a:r>
          </a:p>
          <a:p>
            <a:pPr marL="0" indent="0">
              <a:buFont typeface="Arial" panose="020B0604020202020204" pitchFamily="34" charset="0"/>
              <a:buNone/>
            </a:pPr>
            <a:endParaRPr lang="en-US" sz="1200" kern="1200" dirty="0" smtClean="0">
              <a:solidFill>
                <a:schemeClr val="tx1"/>
              </a:solidFill>
              <a:latin typeface="+mn-lt"/>
              <a:ea typeface="+mn-ea"/>
              <a:cs typeface="+mn-cs"/>
            </a:endParaRPr>
          </a:p>
          <a:p>
            <a:pPr marL="0" indent="0">
              <a:buFont typeface="Arial" panose="020B0604020202020204" pitchFamily="34" charset="0"/>
              <a:buNone/>
            </a:pPr>
            <a:r>
              <a:rPr lang="en-US" sz="1200" kern="1200" dirty="0" smtClean="0">
                <a:solidFill>
                  <a:schemeClr val="tx1"/>
                </a:solidFill>
                <a:latin typeface="+mn-lt"/>
                <a:ea typeface="+mn-ea"/>
                <a:cs typeface="+mn-cs"/>
              </a:rPr>
              <a:t>With that said, IMO offers little to no guidance on infectious disease management and defers</a:t>
            </a:r>
            <a:r>
              <a:rPr lang="en-US" sz="1200" kern="1200" baseline="0" dirty="0" smtClean="0">
                <a:solidFill>
                  <a:schemeClr val="tx1"/>
                </a:solidFill>
                <a:latin typeface="+mn-lt"/>
                <a:ea typeface="+mn-ea"/>
                <a:cs typeface="+mn-cs"/>
              </a:rPr>
              <a:t> to WHO on these matters. </a:t>
            </a:r>
            <a:endParaRPr lang="en-US" sz="1200" kern="1200" dirty="0" smtClean="0">
              <a:solidFill>
                <a:schemeClr val="tx1"/>
              </a:solidFill>
              <a:latin typeface="+mn-lt"/>
              <a:ea typeface="+mn-ea"/>
              <a:cs typeface="+mn-cs"/>
            </a:endParaRPr>
          </a:p>
          <a:p>
            <a:pPr marL="0" indent="0">
              <a:buFont typeface="Arial" panose="020B0604020202020204" pitchFamily="34" charset="0"/>
              <a:buNone/>
            </a:pPr>
            <a:r>
              <a:rPr lang="en-US" sz="1200" kern="120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2699722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now</a:t>
            </a:r>
            <a:r>
              <a:rPr lang="en-US" baseline="0" dirty="0" smtClean="0"/>
              <a:t> ask everyone to pull out your handouts which are the WHO Maritime Guidance documents of interest to us today. </a:t>
            </a:r>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986597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a:t>
            </a:r>
            <a:r>
              <a:rPr lang="en-US" sz="1200" b="0" i="1" u="none" strike="noStrike" kern="1200" baseline="0" dirty="0" smtClean="0">
                <a:solidFill>
                  <a:schemeClr val="tx1"/>
                </a:solidFill>
                <a:latin typeface="+mn-lt"/>
                <a:ea typeface="+mn-ea"/>
                <a:cs typeface="+mn-cs"/>
              </a:rPr>
              <a:t>International Medical Guide for Ships </a:t>
            </a:r>
            <a:r>
              <a:rPr lang="en-US" sz="1200" b="0" i="0" u="none" strike="noStrike" kern="1200" baseline="0" dirty="0" smtClean="0">
                <a:solidFill>
                  <a:schemeClr val="tx1"/>
                </a:solidFill>
                <a:latin typeface="+mn-lt"/>
                <a:ea typeface="+mn-ea"/>
                <a:cs typeface="+mn-cs"/>
              </a:rPr>
              <a:t>is easy to read and understand. It tells you how to diagnose, treat and prevent health problems in seafarers, with a focus on the first 48 hours after injury or illness onset.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While intended for individuals, doctors, or nurses already on board, it could be of use to [POE health agency] when you board a ship to conduct a health and risk assessment.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It is quite long and you notice the facilitators only printed an excerpt of this related to infectious diseases. That section includes definitions of basic terms for infectious disease which is helpful to us all, regardless of if we are at a port, and also a long list of common infectious diseases you see at ports. It speaks of the specific signs and symptoms of those diseases and some action steps involved in each.</a:t>
            </a:r>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1006367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another guidance document published by WHO, but they can sum the entire book into this diagram, which we thought worthy of including here. We did so because we want to stress that while some things are very different for ports vs. ground crossings for airports…..the basic risk assessment and referral processes are similar. </a:t>
            </a:r>
          </a:p>
          <a:p>
            <a:endParaRPr lang="en-US" baseline="0" dirty="0" smtClean="0"/>
          </a:p>
          <a:p>
            <a:r>
              <a:rPr lang="en-US" baseline="0" dirty="0" smtClean="0"/>
              <a:t>We can take a look at this guidance, already included in your handouts. Again we only printed the most relevant pages for this graining, which include event detection, risk assessment, health measures for selected high risk situations like a suspected viral hemorrhagic disease, and even measures for exit and entry screening at ports.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300394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This Handbook for Inspection of Ships and Issuance of Ship Sanitation Certificates provides guidance for preparing and performing ship inspection, completing the certificates and applying public health measures within the framework of International Health Regulations (2005). It is intended to be used as reference</a:t>
            </a:r>
          </a:p>
          <a:p>
            <a:r>
              <a:rPr lang="en-US" sz="1200" b="0" i="0" u="none" strike="noStrike" kern="1200" baseline="0" dirty="0" smtClean="0">
                <a:solidFill>
                  <a:schemeClr val="tx1"/>
                </a:solidFill>
                <a:latin typeface="+mn-lt"/>
                <a:ea typeface="+mn-ea"/>
                <a:cs typeface="+mn-cs"/>
              </a:rPr>
              <a:t>material for [POE health agency] officers, regulators, ship operators and other competent authorities in charge of implementing the health measures onboard ships.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This is a rehash of IHR but worth mentioning here. Technically, [POE health agency] is responsible for the following, but they can leverage other agencies for help: </a:t>
            </a:r>
          </a:p>
          <a:p>
            <a:r>
              <a:rPr lang="en-US" sz="1200" b="0" i="0" u="none" strike="noStrike" kern="1200" baseline="0" dirty="0" smtClean="0">
                <a:solidFill>
                  <a:schemeClr val="tx1"/>
                </a:solidFill>
                <a:latin typeface="+mn-lt"/>
                <a:ea typeface="+mn-ea"/>
                <a:cs typeface="+mn-cs"/>
              </a:rPr>
              <a:t>• be responsible for monitoring baggage, cargo, containers, conveyances, goods, postal parcels and human remains departing and arriving from affected areas, so that</a:t>
            </a:r>
          </a:p>
          <a:p>
            <a:r>
              <a:rPr lang="en-US" sz="1200" b="0" i="0" u="none" strike="noStrike" kern="1200" baseline="0" dirty="0" smtClean="0">
                <a:solidFill>
                  <a:schemeClr val="tx1"/>
                </a:solidFill>
                <a:latin typeface="+mn-lt"/>
                <a:ea typeface="+mn-ea"/>
                <a:cs typeface="+mn-cs"/>
              </a:rPr>
              <a:t>they are maintained in such a condition that they are free from sources of infection </a:t>
            </a:r>
          </a:p>
          <a:p>
            <a:r>
              <a:rPr lang="en-US" sz="1200" b="0" i="0" u="none" strike="noStrike" kern="1200" baseline="0" dirty="0" smtClean="0">
                <a:solidFill>
                  <a:schemeClr val="tx1"/>
                </a:solidFill>
                <a:latin typeface="+mn-lt"/>
                <a:ea typeface="+mn-ea"/>
                <a:cs typeface="+mn-cs"/>
              </a:rPr>
              <a:t>• ensure, as far as practicable, that facilities used by travelers at points of entry are maintained in a sanitary condition and are kept free from sources of infection including • be responsible for supervising any </a:t>
            </a:r>
            <a:r>
              <a:rPr lang="en-US" sz="1200" b="0" i="0" u="none" strike="noStrike" kern="1200" baseline="0" dirty="0" err="1" smtClean="0">
                <a:solidFill>
                  <a:schemeClr val="tx1"/>
                </a:solidFill>
                <a:latin typeface="+mn-lt"/>
                <a:ea typeface="+mn-ea"/>
                <a:cs typeface="+mn-cs"/>
              </a:rPr>
              <a:t>deratting</a:t>
            </a:r>
            <a:r>
              <a:rPr lang="en-US" sz="1200" b="0" i="0" u="none" strike="noStrike" kern="1200" baseline="0" dirty="0" smtClean="0">
                <a:solidFill>
                  <a:schemeClr val="tx1"/>
                </a:solidFill>
                <a:latin typeface="+mn-lt"/>
                <a:ea typeface="+mn-ea"/>
                <a:cs typeface="+mn-cs"/>
              </a:rPr>
              <a:t>, disinfection, </a:t>
            </a:r>
            <a:r>
              <a:rPr lang="en-US" sz="1200" b="0" i="0" u="none" strike="noStrike" kern="1200" baseline="0" dirty="0" err="1" smtClean="0">
                <a:solidFill>
                  <a:schemeClr val="tx1"/>
                </a:solidFill>
                <a:latin typeface="+mn-lt"/>
                <a:ea typeface="+mn-ea"/>
                <a:cs typeface="+mn-cs"/>
              </a:rPr>
              <a:t>disinsection</a:t>
            </a:r>
            <a:r>
              <a:rPr lang="en-US" sz="1200" b="0" i="0" u="none" strike="noStrike" kern="1200" baseline="0" dirty="0" smtClean="0">
                <a:solidFill>
                  <a:schemeClr val="tx1"/>
                </a:solidFill>
                <a:latin typeface="+mn-lt"/>
                <a:ea typeface="+mn-ea"/>
                <a:cs typeface="+mn-cs"/>
              </a:rPr>
              <a:t> or decontamination of baggage, cargo, containers, conveyances, goods, postal parcels and human</a:t>
            </a:r>
          </a:p>
          <a:p>
            <a:r>
              <a:rPr lang="en-US" sz="1200" b="0" i="0" u="none" strike="noStrike" kern="1200" baseline="0" dirty="0" smtClean="0">
                <a:solidFill>
                  <a:schemeClr val="tx1"/>
                </a:solidFill>
                <a:latin typeface="+mn-lt"/>
                <a:ea typeface="+mn-ea"/>
                <a:cs typeface="+mn-cs"/>
              </a:rPr>
              <a:t>Remains</a:t>
            </a:r>
          </a:p>
          <a:p>
            <a:r>
              <a:rPr lang="en-US" sz="1200" b="0" i="0" u="none" strike="noStrike" kern="1200" baseline="0" dirty="0" smtClean="0">
                <a:solidFill>
                  <a:schemeClr val="tx1"/>
                </a:solidFill>
                <a:latin typeface="+mn-lt"/>
                <a:ea typeface="+mn-ea"/>
                <a:cs typeface="+mn-cs"/>
              </a:rPr>
              <a:t>• advise conveyance operators, as far in advance as possible, of their intent to apply control measures (like entry and exit screening) </a:t>
            </a:r>
          </a:p>
          <a:p>
            <a:r>
              <a:rPr lang="en-US" sz="1200" b="0" i="0" u="none" strike="noStrike" kern="1200" baseline="0" dirty="0" smtClean="0">
                <a:solidFill>
                  <a:schemeClr val="tx1"/>
                </a:solidFill>
                <a:latin typeface="+mn-lt"/>
                <a:ea typeface="+mn-ea"/>
                <a:cs typeface="+mn-cs"/>
              </a:rPr>
              <a:t>• be responsible for supervising the removal and safe disposal of any contaminated water or food, human or animal waste from a conveyance;</a:t>
            </a:r>
          </a:p>
          <a:p>
            <a:r>
              <a:rPr lang="en-US" sz="1200" b="0" i="0" u="none" strike="noStrike" kern="1200" baseline="0" dirty="0" smtClean="0">
                <a:solidFill>
                  <a:schemeClr val="tx1"/>
                </a:solidFill>
                <a:latin typeface="+mn-lt"/>
                <a:ea typeface="+mn-ea"/>
                <a:cs typeface="+mn-cs"/>
              </a:rPr>
              <a:t>• take all practicable measures consistent with these regulations to monitor and control the discharge by ships of sewage</a:t>
            </a:r>
          </a:p>
          <a:p>
            <a:r>
              <a:rPr lang="en-US" sz="1200" b="0" i="0" u="none" strike="noStrike" kern="1200" baseline="0" dirty="0" smtClean="0">
                <a:solidFill>
                  <a:schemeClr val="tx1"/>
                </a:solidFill>
                <a:latin typeface="+mn-lt"/>
                <a:ea typeface="+mn-ea"/>
                <a:cs typeface="+mn-cs"/>
              </a:rPr>
              <a:t>• be responsible for supervising service providers for services concerning </a:t>
            </a:r>
            <a:r>
              <a:rPr lang="en-US" sz="1200" b="0" i="0" u="none" strike="noStrike" kern="1200" baseline="0" dirty="0" err="1" smtClean="0">
                <a:solidFill>
                  <a:schemeClr val="tx1"/>
                </a:solidFill>
                <a:latin typeface="+mn-lt"/>
                <a:ea typeface="+mn-ea"/>
                <a:cs typeface="+mn-cs"/>
              </a:rPr>
              <a:t>travellers</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 have effective contingency arrangements to deal with an unexpected public health event (PHERPs);</a:t>
            </a:r>
          </a:p>
          <a:p>
            <a:r>
              <a:rPr lang="en-US" sz="1200" b="0" i="0" u="none" strike="noStrike" kern="1200" baseline="0" dirty="0" smtClean="0">
                <a:solidFill>
                  <a:schemeClr val="tx1"/>
                </a:solidFill>
                <a:latin typeface="+mn-lt"/>
                <a:ea typeface="+mn-ea"/>
                <a:cs typeface="+mn-cs"/>
              </a:rPr>
              <a:t>• communicate with the National IHR Focal Point on the relevant public health measures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 mention these roles as they apply to all of you in this room. </a:t>
            </a:r>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961002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3343509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21902867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3/7/2019</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smtClean="0"/>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3/7/2019</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3/7/2019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3/7/2019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3/7/2019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3/7/2019</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3/7/2019</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3/7/2019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3/7/2019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3/7/2019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3/7/2019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3/7/2019</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3/7/2019</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3/7/2019</a:t>
            </a:fld>
            <a:endParaRPr lang="en-US" dirty="0"/>
          </a:p>
        </p:txBody>
      </p:sp>
      <p:sp>
        <p:nvSpPr>
          <p:cNvPr id="4" name="Footer Placeholder 3"/>
          <p:cNvSpPr>
            <a:spLocks noGrp="1"/>
          </p:cNvSpPr>
          <p:nvPr>
            <p:ph type="ftr" sz="quarter" idx="11"/>
          </p:nvPr>
        </p:nvSpPr>
        <p:spPr/>
        <p:txBody>
          <a:bodyPr/>
          <a:lstStyle/>
          <a:p>
            <a:r>
              <a:rPr lang="en-US" smtClean="0"/>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3/7/2019</a:t>
            </a:fld>
            <a:endParaRPr lang="en-US" dirty="0"/>
          </a:p>
        </p:txBody>
      </p:sp>
      <p:sp>
        <p:nvSpPr>
          <p:cNvPr id="3" name="Footer Placeholder 2"/>
          <p:cNvSpPr>
            <a:spLocks noGrp="1"/>
          </p:cNvSpPr>
          <p:nvPr>
            <p:ph type="ftr" sz="quarter" idx="11"/>
          </p:nvPr>
        </p:nvSpPr>
        <p:spPr/>
        <p:txBody>
          <a:bodyPr/>
          <a:lstStyle/>
          <a:p>
            <a:r>
              <a:rPr lang="en-US" smtClean="0"/>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3/7/2019</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3/7/2019</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3/7/2019</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smtClean="0"/>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dirty="0" smtClean="0"/>
              <a:t>The International Maritime Organization (IMO) and WHO Guidelines for </a:t>
            </a:r>
            <a:r>
              <a:rPr lang="en-US" dirty="0"/>
              <a:t>Ports</a:t>
            </a:r>
            <a:endParaRPr lang="en-US"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smtClean="0"/>
              <a:t>Master training program</a:t>
            </a:r>
          </a:p>
          <a:p>
            <a:r>
              <a:rPr lang="en-US" dirty="0" smtClean="0"/>
              <a:t>[</a:t>
            </a:r>
            <a:r>
              <a:rPr lang="en-US" dirty="0" smtClean="0">
                <a:solidFill>
                  <a:srgbClr val="FF0000"/>
                </a:solidFill>
              </a:rPr>
              <a:t>Date</a:t>
            </a:r>
            <a:r>
              <a:rPr lang="en-US" dirty="0" smtClean="0"/>
              <a:t>]</a:t>
            </a:r>
            <a:endParaRPr lang="en-US" dirty="0"/>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a:xfrm>
            <a:off x="484094" y="2837329"/>
            <a:ext cx="11276770" cy="4410635"/>
          </a:xfrm>
        </p:spPr>
        <p:txBody>
          <a:bodyPr>
            <a:normAutofit/>
          </a:bodyPr>
          <a:lstStyle/>
          <a:p>
            <a:pPr lvl="0"/>
            <a:r>
              <a:rPr lang="en-US" sz="2000" dirty="0" smtClean="0"/>
              <a:t>Determine IMO’s role in </a:t>
            </a:r>
            <a:r>
              <a:rPr lang="en-US" sz="2000" dirty="0" smtClean="0"/>
              <a:t>port</a:t>
            </a:r>
            <a:r>
              <a:rPr lang="en-US" sz="2000" dirty="0" smtClean="0"/>
              <a:t> </a:t>
            </a:r>
            <a:r>
              <a:rPr lang="en-US" sz="2000" dirty="0" smtClean="0"/>
              <a:t>health and safety</a:t>
            </a:r>
          </a:p>
          <a:p>
            <a:pPr lvl="0"/>
            <a:r>
              <a:rPr lang="en-US" sz="2000" dirty="0" smtClean="0"/>
              <a:t>Discuss the similarities in [</a:t>
            </a:r>
            <a:r>
              <a:rPr lang="en-US" sz="2000" dirty="0" smtClean="0">
                <a:solidFill>
                  <a:srgbClr val="FF0000"/>
                </a:solidFill>
              </a:rPr>
              <a:t>POE health agency</a:t>
            </a:r>
            <a:r>
              <a:rPr lang="en-US" sz="2000" dirty="0" smtClean="0"/>
              <a:t>] duties for port-specific officers and airport/ground crossing officers</a:t>
            </a:r>
          </a:p>
          <a:p>
            <a:pPr lvl="1"/>
            <a:r>
              <a:rPr lang="en-US" sz="1800" dirty="0" smtClean="0"/>
              <a:t>Discuss the differences too! </a:t>
            </a:r>
          </a:p>
          <a:p>
            <a:r>
              <a:rPr lang="en-US" sz="2000" dirty="0" smtClean="0"/>
              <a:t>Share guidance from WHO for maritime health and safety</a:t>
            </a:r>
          </a:p>
          <a:p>
            <a:pPr lvl="0"/>
            <a:endParaRPr lang="en-US" sz="2000"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610005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on IMO</a:t>
            </a:r>
            <a:endParaRPr lang="en-US" dirty="0"/>
          </a:p>
        </p:txBody>
      </p:sp>
      <p:sp>
        <p:nvSpPr>
          <p:cNvPr id="3" name="Content Placeholder 2"/>
          <p:cNvSpPr>
            <a:spLocks noGrp="1"/>
          </p:cNvSpPr>
          <p:nvPr>
            <p:ph idx="1"/>
          </p:nvPr>
        </p:nvSpPr>
        <p:spPr>
          <a:xfrm>
            <a:off x="5951651" y="2603500"/>
            <a:ext cx="5971361" cy="4254500"/>
          </a:xfrm>
        </p:spPr>
        <p:txBody>
          <a:bodyPr/>
          <a:lstStyle/>
          <a:p>
            <a:r>
              <a:rPr lang="en-US" dirty="0" smtClean="0"/>
              <a:t>International shipping transports more than 80% of trade</a:t>
            </a:r>
          </a:p>
          <a:p>
            <a:r>
              <a:rPr lang="en-US" dirty="0" smtClean="0"/>
              <a:t>IMO is a United </a:t>
            </a:r>
            <a:r>
              <a:rPr lang="en-US" dirty="0"/>
              <a:t>Nations specialized agency </a:t>
            </a:r>
            <a:r>
              <a:rPr lang="en-US" dirty="0" smtClean="0"/>
              <a:t>for global guidance in international shipping</a:t>
            </a:r>
            <a:endParaRPr lang="en-US" dirty="0"/>
          </a:p>
          <a:p>
            <a:pPr lvl="1"/>
            <a:r>
              <a:rPr lang="en-US" dirty="0" smtClean="0"/>
              <a:t>Covers ship design, equipment, manning operation, and </a:t>
            </a:r>
            <a:r>
              <a:rPr lang="en-US" b="1" dirty="0" smtClean="0"/>
              <a:t>safety</a:t>
            </a:r>
            <a:endParaRPr lang="en-US" dirty="0"/>
          </a:p>
          <a:p>
            <a:pPr lvl="1"/>
            <a:r>
              <a:rPr lang="en-US" dirty="0" smtClean="0"/>
              <a:t>Little specific guidance on infectious disease management</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20716"/>
            <a:ext cx="5951651" cy="1224777"/>
          </a:xfrm>
          <a:prstGeom prst="rect">
            <a:avLst/>
          </a:prstGeom>
        </p:spPr>
      </p:pic>
    </p:spTree>
    <p:extLst>
      <p:ext uri="{BB962C8B-B14F-4D97-AF65-F5344CB8AC3E}">
        <p14:creationId xmlns:p14="http://schemas.microsoft.com/office/powerpoint/2010/main" val="2427137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240" y="2118358"/>
            <a:ext cx="5943600" cy="2843109"/>
          </a:xfrm>
        </p:spPr>
        <p:txBody>
          <a:bodyPr/>
          <a:lstStyle/>
          <a:p>
            <a:r>
              <a:rPr lang="en-US" dirty="0" smtClean="0"/>
              <a:t>WHO Maritime Guidance</a:t>
            </a:r>
            <a:endParaRPr lang="en-US" dirty="0"/>
          </a:p>
        </p:txBody>
      </p:sp>
      <p:sp>
        <p:nvSpPr>
          <p:cNvPr id="3" name="Text Placeholder 2"/>
          <p:cNvSpPr>
            <a:spLocks noGrp="1"/>
          </p:cNvSpPr>
          <p:nvPr>
            <p:ph type="body" idx="1"/>
          </p:nvPr>
        </p:nvSpPr>
        <p:spPr>
          <a:xfrm>
            <a:off x="6895558" y="2677644"/>
            <a:ext cx="4488722" cy="2283823"/>
          </a:xfrm>
        </p:spPr>
        <p:txBody>
          <a:bodyPr>
            <a:normAutofit fontScale="92500" lnSpcReduction="20000"/>
          </a:bodyPr>
          <a:lstStyle/>
          <a:p>
            <a:endParaRPr lang="en-US" dirty="0"/>
          </a:p>
          <a:p>
            <a:r>
              <a:rPr lang="en-US" b="1" dirty="0" smtClean="0"/>
              <a:t>Refer TO your handouts!</a:t>
            </a:r>
          </a:p>
          <a:p>
            <a:pPr marL="342900" indent="-342900">
              <a:buFont typeface="Arial" panose="020B0604020202020204" pitchFamily="34" charset="0"/>
              <a:buChar char="•"/>
            </a:pPr>
            <a:r>
              <a:rPr lang="en-US" dirty="0" smtClean="0"/>
              <a:t>Medical guide for ships</a:t>
            </a:r>
          </a:p>
          <a:p>
            <a:pPr marL="342900" indent="-342900">
              <a:buFont typeface="Arial" panose="020B0604020202020204" pitchFamily="34" charset="0"/>
              <a:buChar char="•"/>
            </a:pPr>
            <a:r>
              <a:rPr lang="en-US" dirty="0" smtClean="0"/>
              <a:t>Management of events on board</a:t>
            </a:r>
          </a:p>
          <a:p>
            <a:pPr marL="342900" indent="-342900">
              <a:buFont typeface="Arial" panose="020B0604020202020204" pitchFamily="34" charset="0"/>
              <a:buChar char="•"/>
            </a:pPr>
            <a:r>
              <a:rPr lang="en-US" dirty="0" smtClean="0"/>
              <a:t>Ship sanitation and sanitation certificates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12476835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Medical Guide for Ships</a:t>
            </a:r>
            <a:endParaRPr lang="en-US" dirty="0"/>
          </a:p>
        </p:txBody>
      </p:sp>
      <p:sp>
        <p:nvSpPr>
          <p:cNvPr id="3" name="Content Placeholder 2"/>
          <p:cNvSpPr>
            <a:spLocks noGrp="1"/>
          </p:cNvSpPr>
          <p:nvPr>
            <p:ph idx="1"/>
          </p:nvPr>
        </p:nvSpPr>
        <p:spPr>
          <a:xfrm>
            <a:off x="1154954" y="2603500"/>
            <a:ext cx="6450177" cy="3416300"/>
          </a:xfrm>
        </p:spPr>
        <p:txBody>
          <a:bodyPr/>
          <a:lstStyle/>
          <a:p>
            <a:r>
              <a:rPr lang="en-US" dirty="0" smtClean="0"/>
              <a:t>A quick-reference book from WHO for safety and health issues in seafarers </a:t>
            </a:r>
          </a:p>
          <a:p>
            <a:r>
              <a:rPr lang="en-US" dirty="0" smtClean="0"/>
              <a:t>Specific section on infectious diseases</a:t>
            </a:r>
          </a:p>
          <a:p>
            <a:pPr lvl="1"/>
            <a:r>
              <a:rPr lang="en-US" dirty="0" smtClean="0"/>
              <a:t>Basic terminology</a:t>
            </a:r>
          </a:p>
          <a:p>
            <a:pPr lvl="1"/>
            <a:r>
              <a:rPr lang="en-US" dirty="0" smtClean="0"/>
              <a:t>Step-by-step guide in </a:t>
            </a:r>
            <a:r>
              <a:rPr lang="en-US" dirty="0"/>
              <a:t>clinically diagnosing common infectious diseases seen on ships</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1847" y="2392187"/>
            <a:ext cx="2609037" cy="3838926"/>
          </a:xfrm>
          <a:prstGeom prst="rect">
            <a:avLst/>
          </a:prstGeom>
        </p:spPr>
      </p:pic>
    </p:spTree>
    <p:extLst>
      <p:ext uri="{BB962C8B-B14F-4D97-AF65-F5344CB8AC3E}">
        <p14:creationId xmlns:p14="http://schemas.microsoft.com/office/powerpoint/2010/main" val="2500924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9505613" cy="706964"/>
          </a:xfrm>
        </p:spPr>
        <p:txBody>
          <a:bodyPr/>
          <a:lstStyle/>
          <a:p>
            <a:r>
              <a:rPr lang="en-US" dirty="0" smtClean="0"/>
              <a:t>Management of Events on Board Ships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04685" y="2358571"/>
            <a:ext cx="8447855" cy="4146834"/>
          </a:xfrm>
        </p:spPr>
      </p:pic>
    </p:spTree>
    <p:extLst>
      <p:ext uri="{BB962C8B-B14F-4D97-AF65-F5344CB8AC3E}">
        <p14:creationId xmlns:p14="http://schemas.microsoft.com/office/powerpoint/2010/main" val="2294818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Inspection of Ships and Issuance of Ship Sanitation Certificates (SSCs)</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24470" y="1934427"/>
            <a:ext cx="3245316" cy="4579908"/>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
        <p:nvSpPr>
          <p:cNvPr id="6" name="Content Placeholder 2"/>
          <p:cNvSpPr txBox="1">
            <a:spLocks/>
          </p:cNvSpPr>
          <p:nvPr/>
        </p:nvSpPr>
        <p:spPr>
          <a:xfrm>
            <a:off x="4740562" y="2715013"/>
            <a:ext cx="6450177"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smtClean="0"/>
              <a:t>Select portions in your handouts include:</a:t>
            </a:r>
          </a:p>
          <a:p>
            <a:pPr lvl="1"/>
            <a:r>
              <a:rPr lang="en-US" dirty="0" smtClean="0"/>
              <a:t>Role of competent authority (YOU) at ports</a:t>
            </a:r>
          </a:p>
          <a:p>
            <a:pPr lvl="1"/>
            <a:r>
              <a:rPr lang="en-US" dirty="0"/>
              <a:t>Process of issuing SSCs</a:t>
            </a:r>
          </a:p>
          <a:p>
            <a:pPr lvl="1"/>
            <a:r>
              <a:rPr lang="en-US" dirty="0" smtClean="0"/>
              <a:t>Inspection of:</a:t>
            </a:r>
          </a:p>
          <a:p>
            <a:pPr lvl="2"/>
            <a:r>
              <a:rPr lang="en-US" dirty="0" smtClean="0"/>
              <a:t>Ship quarters</a:t>
            </a:r>
          </a:p>
          <a:p>
            <a:pPr lvl="2"/>
            <a:r>
              <a:rPr lang="en-US" dirty="0" smtClean="0"/>
              <a:t>Ship galley</a:t>
            </a:r>
          </a:p>
          <a:p>
            <a:pPr lvl="2"/>
            <a:r>
              <a:rPr lang="en-US" dirty="0" smtClean="0"/>
              <a:t>Solid and medical waste</a:t>
            </a:r>
          </a:p>
          <a:p>
            <a:pPr lvl="1"/>
            <a:r>
              <a:rPr lang="en-US" dirty="0" smtClean="0"/>
              <a:t>PPE and equipment to use during inspection</a:t>
            </a:r>
          </a:p>
        </p:txBody>
      </p:sp>
    </p:spTree>
    <p:extLst>
      <p:ext uri="{BB962C8B-B14F-4D97-AF65-F5344CB8AC3E}">
        <p14:creationId xmlns:p14="http://schemas.microsoft.com/office/powerpoint/2010/main" val="3678501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761413" cy="964314"/>
          </a:xfrm>
        </p:spPr>
        <p:txBody>
          <a:bodyPr/>
          <a:lstStyle/>
          <a:p>
            <a:r>
              <a:rPr lang="en-US" dirty="0" smtClean="0"/>
              <a:t>Maritime [</a:t>
            </a:r>
            <a:r>
              <a:rPr lang="en-US" dirty="0" smtClean="0">
                <a:solidFill>
                  <a:srgbClr val="FF0000"/>
                </a:solidFill>
              </a:rPr>
              <a:t>POE health agency</a:t>
            </a:r>
            <a:r>
              <a:rPr lang="en-US" dirty="0" smtClean="0"/>
              <a:t>] in action: Video</a:t>
            </a:r>
            <a:endParaRPr lang="en-US" dirty="0"/>
          </a:p>
        </p:txBody>
      </p:sp>
      <p:sp>
        <p:nvSpPr>
          <p:cNvPr id="3" name="Content Placeholder 2"/>
          <p:cNvSpPr>
            <a:spLocks noGrp="1"/>
          </p:cNvSpPr>
          <p:nvPr>
            <p:ph idx="1"/>
          </p:nvPr>
        </p:nvSpPr>
        <p:spPr>
          <a:xfrm>
            <a:off x="1154953" y="2435058"/>
            <a:ext cx="8761412" cy="3416300"/>
          </a:xfrm>
        </p:spPr>
        <p:txBody>
          <a:bodyPr/>
          <a:lstStyle/>
          <a:p>
            <a:r>
              <a:rPr lang="en-US" dirty="0" smtClean="0">
                <a:solidFill>
                  <a:srgbClr val="FF0000"/>
                </a:solidFill>
              </a:rPr>
              <a:t>Consider adding a country-specific video that details the actions of [POE health agency] in </a:t>
            </a:r>
            <a:r>
              <a:rPr lang="en-US" dirty="0" smtClean="0">
                <a:solidFill>
                  <a:srgbClr val="FF0000"/>
                </a:solidFill>
              </a:rPr>
              <a:t>public </a:t>
            </a:r>
            <a:r>
              <a:rPr lang="en-US" dirty="0" smtClean="0">
                <a:solidFill>
                  <a:srgbClr val="FF0000"/>
                </a:solidFill>
              </a:rPr>
              <a:t>health matters </a:t>
            </a:r>
            <a:r>
              <a:rPr lang="en-US" dirty="0">
                <a:solidFill>
                  <a:srgbClr val="FF0000"/>
                </a:solidFill>
              </a:rPr>
              <a:t>at ports. </a:t>
            </a:r>
            <a:r>
              <a:rPr lang="en-US" dirty="0" smtClean="0">
                <a:solidFill>
                  <a:srgbClr val="FF0000"/>
                </a:solidFill>
              </a:rPr>
              <a:t>Here is an example video from Nigeria: </a:t>
            </a:r>
            <a:r>
              <a:rPr lang="en-US" dirty="0" smtClean="0"/>
              <a:t>https</a:t>
            </a:r>
            <a:r>
              <a:rPr lang="en-US" dirty="0"/>
              <a:t>://www.youtube.com/watch?v=cUH0R8scRKI&amp;t=26s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2106100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
        <p:nvSpPr>
          <p:cNvPr id="6" name="TextBox 5"/>
          <p:cNvSpPr txBox="1"/>
          <p:nvPr/>
        </p:nvSpPr>
        <p:spPr>
          <a:xfrm>
            <a:off x="6749715" y="2755232"/>
            <a:ext cx="5053264" cy="1477328"/>
          </a:xfrm>
          <a:prstGeom prst="rect">
            <a:avLst/>
          </a:prstGeom>
          <a:noFill/>
        </p:spPr>
        <p:txBody>
          <a:bodyPr wrap="square" rtlCol="0">
            <a:spAutoFit/>
          </a:bodyPr>
          <a:lstStyle/>
          <a:p>
            <a:r>
              <a:rPr lang="en-US" b="1" dirty="0" smtClean="0"/>
              <a:t>Name of person giving presentation</a:t>
            </a:r>
          </a:p>
          <a:p>
            <a:r>
              <a:rPr lang="en-US" dirty="0" smtClean="0"/>
              <a:t>Title</a:t>
            </a:r>
          </a:p>
          <a:p>
            <a:r>
              <a:rPr lang="en-US" dirty="0" smtClean="0"/>
              <a:t>Agency</a:t>
            </a:r>
          </a:p>
          <a:p>
            <a:endParaRPr lang="en-US" dirty="0" smtClean="0"/>
          </a:p>
          <a:p>
            <a:r>
              <a:rPr lang="en-US" dirty="0" smtClean="0"/>
              <a:t>Email Address</a:t>
            </a:r>
            <a:endParaRPr lang="en-US" dirty="0"/>
          </a:p>
        </p:txBody>
      </p:sp>
      <p:sp>
        <p:nvSpPr>
          <p:cNvPr id="5" name="Rectangle 4"/>
          <p:cNvSpPr/>
          <p:nvPr/>
        </p:nvSpPr>
        <p:spPr>
          <a:xfrm>
            <a:off x="723331" y="2620370"/>
            <a:ext cx="5445457" cy="338464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075619" y="3807726"/>
            <a:ext cx="4740879" cy="646331"/>
          </a:xfrm>
          <a:prstGeom prst="rect">
            <a:avLst/>
          </a:prstGeom>
          <a:noFill/>
        </p:spPr>
        <p:txBody>
          <a:bodyPr wrap="square" rtlCol="0">
            <a:spAutoFit/>
          </a:bodyPr>
          <a:lstStyle/>
          <a:p>
            <a:pPr algn="ctr"/>
            <a:r>
              <a:rPr lang="en-US" dirty="0" smtClean="0">
                <a:solidFill>
                  <a:srgbClr val="FF0000"/>
                </a:solidFill>
              </a:rPr>
              <a:t>Consider adding photo of primary port within country</a:t>
            </a:r>
            <a:endParaRPr lang="en-US" dirty="0">
              <a:solidFill>
                <a:srgbClr val="FF0000"/>
              </a:solidFill>
            </a:endParaRPr>
          </a:p>
        </p:txBody>
      </p:sp>
    </p:spTree>
    <p:extLst>
      <p:ext uri="{BB962C8B-B14F-4D97-AF65-F5344CB8AC3E}">
        <p14:creationId xmlns:p14="http://schemas.microsoft.com/office/powerpoint/2010/main" val="337163012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1268</TotalTime>
  <Words>1049</Words>
  <Application>Microsoft Office PowerPoint</Application>
  <PresentationFormat>Widescreen</PresentationFormat>
  <Paragraphs>96</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Century Gothic</vt:lpstr>
      <vt:lpstr>Wingdings 3</vt:lpstr>
      <vt:lpstr>Ion Boardroom</vt:lpstr>
      <vt:lpstr>The International Maritime Organization (IMO) and WHO Guidelines for Ports</vt:lpstr>
      <vt:lpstr>Learning Objectives</vt:lpstr>
      <vt:lpstr>Background on IMO</vt:lpstr>
      <vt:lpstr>WHO Maritime Guidance</vt:lpstr>
      <vt:lpstr>International Medical Guide for Ships</vt:lpstr>
      <vt:lpstr>Management of Events on Board Ships</vt:lpstr>
      <vt:lpstr>Inspection of Ships and Issuance of Ship Sanitation Certificates (SSCs)</vt:lpstr>
      <vt:lpstr>Maritime [POE health agency] in action: Video</vt:lpstr>
      <vt:lpstr>Thank you!</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Rogers, Kimberly B. (CDC/OID/NCEZID)</cp:lastModifiedBy>
  <cp:revision>110</cp:revision>
  <dcterms:created xsi:type="dcterms:W3CDTF">2018-05-15T08:59:29Z</dcterms:created>
  <dcterms:modified xsi:type="dcterms:W3CDTF">2019-03-07T20:23:48Z</dcterms:modified>
</cp:coreProperties>
</file>